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80" r:id="rId5"/>
    <p:sldId id="281" r:id="rId6"/>
    <p:sldId id="279" r:id="rId7"/>
    <p:sldId id="258" r:id="rId8"/>
    <p:sldId id="259" r:id="rId9"/>
    <p:sldId id="277" r:id="rId10"/>
    <p:sldId id="265" r:id="rId11"/>
    <p:sldId id="262" r:id="rId12"/>
    <p:sldId id="263" r:id="rId13"/>
    <p:sldId id="264" r:id="rId14"/>
    <p:sldId id="275" r:id="rId15"/>
    <p:sldId id="267" r:id="rId16"/>
    <p:sldId id="268" r:id="rId17"/>
    <p:sldId id="273" r:id="rId18"/>
    <p:sldId id="278" r:id="rId19"/>
    <p:sldId id="269" r:id="rId20"/>
    <p:sldId id="270" r:id="rId21"/>
    <p:sldId id="271" r:id="rId22"/>
    <p:sldId id="272" r:id="rId23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447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957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090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47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79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262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730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45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636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283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754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992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25C7-CCAA-4AB5-900F-883516BA3668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4E68-E14B-431F-9713-B8B7EC88E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88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Mengelola Referensi Dalam Konteks Penulisan Karya Ilmiah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Dr. </a:t>
            </a:r>
            <a:r>
              <a:rPr lang="id-ID"/>
              <a:t>Feri Ferdinan Alamsyah, M.I.kom.</a:t>
            </a:r>
          </a:p>
        </p:txBody>
      </p:sp>
    </p:spTree>
    <p:extLst>
      <p:ext uri="{BB962C8B-B14F-4D97-AF65-F5344CB8AC3E}">
        <p14:creationId xmlns:p14="http://schemas.microsoft.com/office/powerpoint/2010/main" val="346302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0"/>
          <a:stretch/>
        </p:blipFill>
        <p:spPr bwMode="auto">
          <a:xfrm>
            <a:off x="0" y="131660"/>
            <a:ext cx="9144000" cy="488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46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421555"/>
          </a:xfrm>
        </p:spPr>
        <p:txBody>
          <a:bodyPr>
            <a:normAutofit fontScale="90000"/>
          </a:bodyPr>
          <a:lstStyle/>
          <a:p>
            <a:r>
              <a:rPr lang="id-ID"/>
              <a:t>Instalasi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1"/>
          <a:stretch/>
        </p:blipFill>
        <p:spPr bwMode="auto">
          <a:xfrm>
            <a:off x="323528" y="689749"/>
            <a:ext cx="8496944" cy="43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2033248" y="797377"/>
            <a:ext cx="1584176" cy="108012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 rot="10800000">
            <a:off x="2825336" y="2715766"/>
            <a:ext cx="1584176" cy="108012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18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349547"/>
          </a:xfrm>
        </p:spPr>
        <p:txBody>
          <a:bodyPr>
            <a:normAutofit fontScale="90000"/>
          </a:bodyPr>
          <a:lstStyle/>
          <a:p>
            <a:r>
              <a:rPr lang="id-ID" sz="3200"/>
              <a:t>Lihat Spesifikasi/</a:t>
            </a:r>
            <a:r>
              <a:rPr lang="id-ID" sz="3200" i="1"/>
              <a:t>Requirement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6"/>
          <a:stretch/>
        </p:blipFill>
        <p:spPr bwMode="auto">
          <a:xfrm>
            <a:off x="349860" y="699543"/>
            <a:ext cx="844428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2302808" y="2464678"/>
            <a:ext cx="1584176" cy="108012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1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699542"/>
            <a:ext cx="3600400" cy="3687861"/>
          </a:xfrm>
        </p:spPr>
        <p:txBody>
          <a:bodyPr>
            <a:normAutofit fontScale="92500" lnSpcReduction="10000"/>
          </a:bodyPr>
          <a:lstStyle/>
          <a:p>
            <a:r>
              <a:rPr lang="id-ID"/>
              <a:t>Install Mendeley Desktop</a:t>
            </a:r>
          </a:p>
          <a:p>
            <a:endParaRPr lang="id-ID"/>
          </a:p>
          <a:p>
            <a:r>
              <a:rPr lang="id-ID"/>
              <a:t>Klik file </a:t>
            </a:r>
            <a:r>
              <a:rPr lang="id-ID" b="1"/>
              <a:t>mendeley desktop</a:t>
            </a:r>
            <a:r>
              <a:rPr lang="id-ID"/>
              <a:t> yang telah di unduh (</a:t>
            </a:r>
            <a:r>
              <a:rPr lang="id-ID" i="1"/>
              <a:t>download</a:t>
            </a:r>
            <a:r>
              <a:rPr lang="id-ID"/>
              <a:t>)</a:t>
            </a:r>
          </a:p>
          <a:p>
            <a:r>
              <a:rPr lang="id-ID"/>
              <a:t>Ikuti proses instalasi hingga klik tombol “finish”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4" t="21347" r="30215" b="25225"/>
          <a:stretch/>
        </p:blipFill>
        <p:spPr bwMode="auto">
          <a:xfrm>
            <a:off x="179510" y="267494"/>
            <a:ext cx="499184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3874564">
            <a:off x="3812575" y="4025180"/>
            <a:ext cx="576064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165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6ED8-814D-FD60-F840-F9BDC726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rmAutofit fontScale="90000"/>
          </a:bodyPr>
          <a:lstStyle/>
          <a:p>
            <a:r>
              <a:rPr lang="en-US" dirty="0"/>
              <a:t>Sign up Elsevier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B7CD3-0DF6-A0E3-B0F7-2ECCBA520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0" b="10801"/>
          <a:stretch/>
        </p:blipFill>
        <p:spPr>
          <a:xfrm>
            <a:off x="512033" y="758076"/>
            <a:ext cx="8119935" cy="43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8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83518"/>
            <a:ext cx="3466728" cy="4392488"/>
          </a:xfrm>
        </p:spPr>
        <p:txBody>
          <a:bodyPr>
            <a:normAutofit/>
          </a:bodyPr>
          <a:lstStyle/>
          <a:p>
            <a:r>
              <a:rPr lang="id-ID"/>
              <a:t>Membuat akun Mendeley</a:t>
            </a:r>
          </a:p>
          <a:p>
            <a:endParaRPr lang="id-ID"/>
          </a:p>
          <a:p>
            <a:r>
              <a:rPr lang="id-ID"/>
              <a:t>Input </a:t>
            </a:r>
            <a:r>
              <a:rPr lang="id-ID" b="1"/>
              <a:t>e-mail</a:t>
            </a:r>
            <a:r>
              <a:rPr lang="id-ID"/>
              <a:t> dan </a:t>
            </a:r>
            <a:r>
              <a:rPr lang="id-ID" b="1"/>
              <a:t>password</a:t>
            </a:r>
            <a:r>
              <a:rPr lang="id-ID"/>
              <a:t>, klik tombol register</a:t>
            </a:r>
          </a:p>
          <a:p>
            <a:r>
              <a:rPr lang="id-ID"/>
              <a:t>Aktivasi melalui     e-mail yang aktif seperti biasa</a:t>
            </a:r>
          </a:p>
        </p:txBody>
      </p:sp>
      <p:pic>
        <p:nvPicPr>
          <p:cNvPr id="3077" name="Picture 5" descr="Mendeley Desktop: Installation &amp; registration of the Mendeley Desktop  software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r="9310"/>
          <a:stretch/>
        </p:blipFill>
        <p:spPr bwMode="auto">
          <a:xfrm>
            <a:off x="3469605" y="500496"/>
            <a:ext cx="5641983" cy="41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99542"/>
            <a:ext cx="5760641" cy="338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8863" y="339502"/>
            <a:ext cx="3263617" cy="4320479"/>
          </a:xfrm>
        </p:spPr>
        <p:txBody>
          <a:bodyPr>
            <a:normAutofit/>
          </a:bodyPr>
          <a:lstStyle/>
          <a:p>
            <a:r>
              <a:rPr lang="id-ID"/>
              <a:t>Setelah Anda dapat </a:t>
            </a:r>
            <a:r>
              <a:rPr lang="id-ID" i="1"/>
              <a:t>log in </a:t>
            </a:r>
            <a:r>
              <a:rPr lang="id-ID"/>
              <a:t>(masuk) ke aplikasi mendeley. </a:t>
            </a:r>
          </a:p>
          <a:p>
            <a:r>
              <a:rPr lang="id-ID"/>
              <a:t>Aplikasi tersebut akan menawarkan tutorial </a:t>
            </a:r>
          </a:p>
        </p:txBody>
      </p:sp>
    </p:spTree>
    <p:extLst>
      <p:ext uri="{BB962C8B-B14F-4D97-AF65-F5344CB8AC3E}">
        <p14:creationId xmlns:p14="http://schemas.microsoft.com/office/powerpoint/2010/main" val="1085158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1CAD-719D-062B-D477-5A54F25B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Mendeley Reference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3C843-F1CB-C36A-A376-9098E6FCA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69" b="26168"/>
          <a:stretch/>
        </p:blipFill>
        <p:spPr>
          <a:xfrm>
            <a:off x="1511660" y="1217824"/>
            <a:ext cx="6120680" cy="384628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255262F-0054-7BC0-2296-54C0A00B3612}"/>
              </a:ext>
            </a:extLst>
          </p:cNvPr>
          <p:cNvSpPr/>
          <p:nvPr/>
        </p:nvSpPr>
        <p:spPr>
          <a:xfrm>
            <a:off x="6516216" y="1563638"/>
            <a:ext cx="648072" cy="6461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493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1594-D77E-1D59-6BBA-D9AA21E60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r>
              <a:rPr lang="en-US" sz="2400" dirty="0"/>
              <a:t>Sync Mendeley Reference Manager </a:t>
            </a:r>
            <a:r>
              <a:rPr lang="en-US" sz="2400" dirty="0" err="1"/>
              <a:t>dengan</a:t>
            </a:r>
            <a:r>
              <a:rPr lang="en-US" sz="2400" dirty="0"/>
              <a:t> Microsoft Word</a:t>
            </a:r>
            <a:endParaRPr lang="en-I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215F6-E92D-A7D6-6166-D040950AC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875" b="50000"/>
          <a:stretch/>
        </p:blipFill>
        <p:spPr>
          <a:xfrm>
            <a:off x="499239" y="915566"/>
            <a:ext cx="814552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2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9582"/>
            <a:ext cx="2674640" cy="493563"/>
          </a:xfrm>
        </p:spPr>
        <p:txBody>
          <a:bodyPr>
            <a:noAutofit/>
          </a:bodyPr>
          <a:lstStyle/>
          <a:p>
            <a:r>
              <a:rPr lang="id-ID" sz="2000" b="1"/>
              <a:t>Install Ms Word Plugin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63638"/>
            <a:ext cx="4038600" cy="2545556"/>
          </a:xfrm>
        </p:spPr>
        <p:txBody>
          <a:bodyPr>
            <a:normAutofit lnSpcReduction="10000"/>
          </a:bodyPr>
          <a:lstStyle/>
          <a:p>
            <a:r>
              <a:rPr lang="id-ID"/>
              <a:t>Sinkronisasi mendeley desktop dengan Ms Word</a:t>
            </a:r>
          </a:p>
          <a:p>
            <a:r>
              <a:rPr lang="id-ID"/>
              <a:t>Klik tombol menu     </a:t>
            </a:r>
            <a:r>
              <a:rPr lang="id-ID" b="1"/>
              <a:t>tool =&gt; Install Ms Word Plugin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7494"/>
            <a:ext cx="48159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09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89ED-7A9B-BF58-0725-3EDCA4CF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Sitasi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77A5A-EBD7-A8D8-2B6E-A32D209F2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referensi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kutipan</a:t>
            </a:r>
            <a:r>
              <a:rPr lang="en-ID" dirty="0"/>
              <a:t> yang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mengakui</a:t>
            </a:r>
            <a:r>
              <a:rPr lang="en-ID" dirty="0"/>
              <a:t> </a:t>
            </a:r>
            <a:r>
              <a:rPr lang="en-ID" dirty="0" err="1"/>
              <a:t>sumber-sumber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dikutip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3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3250704" cy="3399829"/>
          </a:xfrm>
        </p:spPr>
        <p:txBody>
          <a:bodyPr>
            <a:normAutofit/>
          </a:bodyPr>
          <a:lstStyle/>
          <a:p>
            <a:r>
              <a:rPr lang="id-ID"/>
              <a:t>Pastikan menu mendeley sudah ada di Ms Word</a:t>
            </a:r>
          </a:p>
          <a:p>
            <a:endParaRPr lang="id-ID"/>
          </a:p>
          <a:p>
            <a:r>
              <a:rPr lang="id-ID"/>
              <a:t>References =&gt; insert Citation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73" b="8735"/>
          <a:stretch/>
        </p:blipFill>
        <p:spPr bwMode="auto">
          <a:xfrm>
            <a:off x="3865016" y="441783"/>
            <a:ext cx="52789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4168" y="771550"/>
            <a:ext cx="1944216" cy="5760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7441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77539"/>
          </a:xfrm>
        </p:spPr>
        <p:txBody>
          <a:bodyPr>
            <a:normAutofit fontScale="90000"/>
          </a:bodyPr>
          <a:lstStyle/>
          <a:p>
            <a:r>
              <a:rPr lang="id-ID"/>
              <a:t>Fungsi Instrumen Pengelola 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5888" y="843557"/>
            <a:ext cx="4038600" cy="4105623"/>
          </a:xfrm>
        </p:spPr>
        <p:txBody>
          <a:bodyPr>
            <a:normAutofit fontScale="77500" lnSpcReduction="20000"/>
          </a:bodyPr>
          <a:lstStyle/>
          <a:p>
            <a:r>
              <a:rPr lang="id-ID"/>
              <a:t>Manajemen literatur ilmiah</a:t>
            </a:r>
          </a:p>
          <a:p>
            <a:r>
              <a:rPr lang="id-ID"/>
              <a:t>Membuka file PDF Literatur =&gt; </a:t>
            </a:r>
            <a:r>
              <a:rPr lang="id-ID">
                <a:solidFill>
                  <a:srgbClr val="FF0000"/>
                </a:solidFill>
              </a:rPr>
              <a:t>contoh</a:t>
            </a:r>
          </a:p>
          <a:p>
            <a:r>
              <a:rPr lang="id-ID"/>
              <a:t>Mencari berdasarkan kata kunci =&gt; </a:t>
            </a:r>
            <a:r>
              <a:rPr lang="id-ID">
                <a:solidFill>
                  <a:srgbClr val="FF0000"/>
                </a:solidFill>
              </a:rPr>
              <a:t>contoh</a:t>
            </a:r>
          </a:p>
          <a:p>
            <a:r>
              <a:rPr lang="id-ID"/>
              <a:t>Input data karya ilmiah</a:t>
            </a:r>
          </a:p>
          <a:p>
            <a:pPr lvl="1"/>
            <a:r>
              <a:rPr lang="id-ID"/>
              <a:t>Kategori</a:t>
            </a:r>
          </a:p>
          <a:p>
            <a:r>
              <a:rPr lang="id-ID"/>
              <a:t>Mengekstrak referensi/metadata =&gt; </a:t>
            </a:r>
            <a:r>
              <a:rPr lang="id-ID">
                <a:solidFill>
                  <a:srgbClr val="FF0000"/>
                </a:solidFill>
              </a:rPr>
              <a:t>contoh</a:t>
            </a:r>
            <a:endParaRPr lang="id-ID"/>
          </a:p>
          <a:p>
            <a:r>
              <a:rPr lang="id-ID"/>
              <a:t>Menghasilkan bibliografi/daftar pustaka secara otomatis =&gt; </a:t>
            </a:r>
            <a:r>
              <a:rPr lang="id-ID">
                <a:solidFill>
                  <a:srgbClr val="FF0000"/>
                </a:solidFill>
              </a:rPr>
              <a:t>contoh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915566"/>
            <a:ext cx="4038600" cy="936104"/>
          </a:xfrm>
        </p:spPr>
        <p:txBody>
          <a:bodyPr>
            <a:normAutofit fontScale="77500" lnSpcReduction="20000"/>
          </a:bodyPr>
          <a:lstStyle/>
          <a:p>
            <a:r>
              <a:rPr lang="id-ID"/>
              <a:t>Belajar menggunakan?</a:t>
            </a:r>
          </a:p>
          <a:p>
            <a:pPr lvl="1"/>
            <a:r>
              <a:rPr lang="id-ID"/>
              <a:t>Youtube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8862" r="8185" b="8862"/>
          <a:stretch/>
        </p:blipFill>
        <p:spPr bwMode="auto">
          <a:xfrm>
            <a:off x="33908" y="1851670"/>
            <a:ext cx="4950900" cy="324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59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r>
              <a:rPr lang="id-ID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16326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DDB6-82DB-6BA2-23D0-8B0352A5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sitasi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8794-4338-522C-7AFD-B7738F5FA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Kita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sebentar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Tengah Semester,  </a:t>
            </a:r>
            <a:r>
              <a:rPr lang="en-US" dirty="0">
                <a:solidFill>
                  <a:srgbClr val="FF0000"/>
                </a:solidFill>
              </a:rPr>
              <a:t>yang </a:t>
            </a:r>
            <a:r>
              <a:rPr lang="en-US" dirty="0" err="1">
                <a:solidFill>
                  <a:srgbClr val="FF0000"/>
                </a:solidFill>
              </a:rPr>
              <a:t>sedianya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dilaksanakan</a:t>
            </a:r>
            <a:r>
              <a:rPr lang="en-US" dirty="0">
                <a:solidFill>
                  <a:srgbClr val="FF0000"/>
                </a:solidFill>
              </a:rPr>
              <a:t> pada 6 November 2023. (Firdaus, 2023)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Daftar Pustaka</a:t>
            </a:r>
          </a:p>
          <a:p>
            <a:r>
              <a:rPr lang="en-US" dirty="0"/>
              <a:t>Firdaus, Dwi Rini </a:t>
            </a:r>
            <a:r>
              <a:rPr lang="en-US" dirty="0" err="1"/>
              <a:t>Sovia</a:t>
            </a:r>
            <a:r>
              <a:rPr lang="en-US" dirty="0"/>
              <a:t>. 2023. </a:t>
            </a:r>
            <a:r>
              <a:rPr lang="en-US" dirty="0" err="1">
                <a:solidFill>
                  <a:srgbClr val="FF0000"/>
                </a:solidFill>
              </a:rPr>
              <a:t>judul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penerbit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kota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diterbitkan</a:t>
            </a:r>
            <a:r>
              <a:rPr lang="en-US" dirty="0">
                <a:solidFill>
                  <a:srgbClr val="FF0000"/>
                </a:solidFill>
              </a:rPr>
              <a:t>… </a:t>
            </a:r>
            <a:r>
              <a:rPr lang="en-US" dirty="0" err="1">
                <a:solidFill>
                  <a:srgbClr val="FF0000"/>
                </a:solidFill>
              </a:rPr>
              <a:t>dll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disesuaikan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petunjuk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pedoman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penulisan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skripsi</a:t>
            </a:r>
            <a:r>
              <a:rPr lang="en-US">
                <a:solidFill>
                  <a:srgbClr val="FF0000"/>
                </a:solidFill>
              </a:rPr>
              <a:t>)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5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681A-3E32-0ADE-B7D7-7C65D50E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sitasi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D3AAC-37DC-5534-DE48-D8B03C2C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ID" dirty="0"/>
              <a:t>	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stasiun</a:t>
            </a:r>
            <a:r>
              <a:rPr lang="en-ID" dirty="0"/>
              <a:t> </a:t>
            </a:r>
            <a:r>
              <a:rPr lang="en-ID" dirty="0" err="1"/>
              <a:t>televisi</a:t>
            </a:r>
            <a:r>
              <a:rPr lang="en-ID" dirty="0"/>
              <a:t> </a:t>
            </a:r>
            <a:r>
              <a:rPr lang="en-ID" dirty="0" err="1"/>
              <a:t>khawatir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wacana</a:t>
            </a:r>
            <a:r>
              <a:rPr lang="en-ID" dirty="0"/>
              <a:t> </a:t>
            </a:r>
            <a:r>
              <a:rPr lang="en-ID" dirty="0" err="1"/>
              <a:t>digitalisasi</a:t>
            </a:r>
            <a:r>
              <a:rPr lang="en-ID" dirty="0"/>
              <a:t> </a:t>
            </a:r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diberlakukan</a:t>
            </a:r>
            <a:r>
              <a:rPr lang="en-ID" dirty="0"/>
              <a:t>,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menganggap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merugi</a:t>
            </a:r>
            <a:r>
              <a:rPr lang="en-ID" dirty="0"/>
              <a:t> dan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gulung</a:t>
            </a:r>
            <a:r>
              <a:rPr lang="en-ID" dirty="0"/>
              <a:t> </a:t>
            </a:r>
            <a:r>
              <a:rPr lang="en-ID" dirty="0" err="1"/>
              <a:t>tikar</a:t>
            </a:r>
            <a:r>
              <a:rPr lang="en-ID" dirty="0"/>
              <a:t>. </a:t>
            </a:r>
            <a:r>
              <a:rPr lang="en-ID" dirty="0" err="1">
                <a:solidFill>
                  <a:srgbClr val="FF0000"/>
                </a:solidFill>
              </a:rPr>
              <a:t>Seperti</a:t>
            </a:r>
            <a:r>
              <a:rPr lang="en-ID" dirty="0">
                <a:solidFill>
                  <a:srgbClr val="FF0000"/>
                </a:solidFill>
              </a:rPr>
              <a:t> yang </a:t>
            </a:r>
            <a:r>
              <a:rPr lang="en-ID" dirty="0" err="1">
                <a:solidFill>
                  <a:srgbClr val="FF0000"/>
                </a:solidFill>
              </a:rPr>
              <a:t>terjadi</a:t>
            </a:r>
            <a:r>
              <a:rPr lang="en-ID" dirty="0">
                <a:solidFill>
                  <a:srgbClr val="FF0000"/>
                </a:solidFill>
              </a:rPr>
              <a:t> pada Jogja TV, </a:t>
            </a:r>
            <a:r>
              <a:rPr lang="en-ID" dirty="0" err="1">
                <a:solidFill>
                  <a:srgbClr val="FF0000"/>
                </a:solidFill>
              </a:rPr>
              <a:t>jangankan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menyiapkan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anggaran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untuk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alih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teknologi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menjadi</a:t>
            </a:r>
            <a:r>
              <a:rPr lang="en-ID" dirty="0">
                <a:solidFill>
                  <a:srgbClr val="FF0000"/>
                </a:solidFill>
              </a:rPr>
              <a:t> digital, </a:t>
            </a:r>
            <a:r>
              <a:rPr lang="en-ID" dirty="0" err="1">
                <a:solidFill>
                  <a:srgbClr val="FF0000"/>
                </a:solidFill>
              </a:rPr>
              <a:t>untuk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bertahan</a:t>
            </a:r>
            <a:r>
              <a:rPr lang="en-ID" dirty="0">
                <a:solidFill>
                  <a:srgbClr val="FF0000"/>
                </a:solidFill>
              </a:rPr>
              <a:t> pada </a:t>
            </a:r>
            <a:r>
              <a:rPr lang="en-ID" dirty="0" err="1">
                <a:solidFill>
                  <a:srgbClr val="FF0000"/>
                </a:solidFill>
              </a:rPr>
              <a:t>situasi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sekarang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saja</a:t>
            </a:r>
            <a:r>
              <a:rPr lang="en-ID" dirty="0">
                <a:solidFill>
                  <a:srgbClr val="FF0000"/>
                </a:solidFill>
              </a:rPr>
              <a:t> sangat </a:t>
            </a:r>
            <a:r>
              <a:rPr lang="en-ID" dirty="0" err="1">
                <a:solidFill>
                  <a:srgbClr val="FF0000"/>
                </a:solidFill>
              </a:rPr>
              <a:t>sulit</a:t>
            </a:r>
            <a:r>
              <a:rPr lang="en-ID" dirty="0"/>
              <a:t>. (Prabowo, 2012). </a:t>
            </a:r>
          </a:p>
        </p:txBody>
      </p:sp>
    </p:spTree>
    <p:extLst>
      <p:ext uri="{BB962C8B-B14F-4D97-AF65-F5344CB8AC3E}">
        <p14:creationId xmlns:p14="http://schemas.microsoft.com/office/powerpoint/2010/main" val="387094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559E-90F0-C4A9-976F-1AC4A37E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referensi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38D41-F3E6-89F2-C89E-5403B0BF6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Jurnal</a:t>
            </a:r>
            <a:r>
              <a:rPr lang="en-US" dirty="0"/>
              <a:t> / </a:t>
            </a:r>
            <a:r>
              <a:rPr lang="en-US" dirty="0" err="1"/>
              <a:t>prosiding</a:t>
            </a:r>
            <a:endParaRPr lang="en-US" dirty="0"/>
          </a:p>
          <a:p>
            <a:r>
              <a:rPr lang="en-US" dirty="0" err="1"/>
              <a:t>Buku</a:t>
            </a:r>
            <a:endParaRPr lang="en-US" dirty="0"/>
          </a:p>
          <a:p>
            <a:r>
              <a:rPr lang="en-US" dirty="0" err="1"/>
              <a:t>Statuta</a:t>
            </a:r>
            <a:r>
              <a:rPr lang="en-US" dirty="0"/>
              <a:t> </a:t>
            </a:r>
          </a:p>
          <a:p>
            <a:r>
              <a:rPr lang="en-US" dirty="0" err="1"/>
              <a:t>Laporan</a:t>
            </a:r>
            <a:r>
              <a:rPr lang="en-US" dirty="0"/>
              <a:t> seminar/</a:t>
            </a:r>
            <a:r>
              <a:rPr lang="en-US" dirty="0" err="1"/>
              <a:t>konferensi</a:t>
            </a:r>
            <a:endParaRPr lang="en-US" dirty="0"/>
          </a:p>
          <a:p>
            <a:r>
              <a:rPr lang="en-US" dirty="0"/>
              <a:t>Media Massa (Daring/luring)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8765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E1A66-B414-DCF9-CD74-C3AA19CD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/</a:t>
            </a:r>
            <a:r>
              <a:rPr lang="en-US" dirty="0" err="1"/>
              <a:t>Kutipan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5665A-FF04-9986-7C6F-8A3736637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 err="1"/>
              <a:t>Memperkuat</a:t>
            </a:r>
            <a:r>
              <a:rPr lang="en-ID" dirty="0"/>
              <a:t>/</a:t>
            </a:r>
            <a:r>
              <a:rPr lang="en-ID" dirty="0" err="1"/>
              <a:t>menunjang</a:t>
            </a:r>
            <a:r>
              <a:rPr lang="en-ID" dirty="0"/>
              <a:t> </a:t>
            </a:r>
            <a:r>
              <a:rPr lang="en-ID" dirty="0" err="1"/>
              <a:t>asumsi</a:t>
            </a:r>
            <a:r>
              <a:rPr lang="en-ID" dirty="0"/>
              <a:t> (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kredibilitas</a:t>
            </a:r>
            <a:r>
              <a:rPr lang="en-ID" dirty="0"/>
              <a:t> )</a:t>
            </a:r>
          </a:p>
          <a:p>
            <a:r>
              <a:rPr lang="sv-SE" dirty="0"/>
              <a:t>Alat pemeriksa fakta</a:t>
            </a:r>
          </a:p>
          <a:p>
            <a:r>
              <a:rPr lang="en-ID" dirty="0" err="1"/>
              <a:t>Memverifikasi</a:t>
            </a:r>
            <a:r>
              <a:rPr lang="en-ID" dirty="0"/>
              <a:t> data yang </a:t>
            </a:r>
            <a:r>
              <a:rPr lang="en-ID" dirty="0" err="1"/>
              <a:t>didapat</a:t>
            </a:r>
            <a:r>
              <a:rPr lang="en-ID" dirty="0"/>
              <a:t> agar tulisan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dipertanggungjawabkan</a:t>
            </a:r>
            <a:r>
              <a:rPr lang="en-ID" dirty="0"/>
              <a:t> dan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akuntabilitas</a:t>
            </a:r>
            <a:endParaRPr lang="en-ID" dirty="0"/>
          </a:p>
          <a:p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ilmiah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453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rmAutofit fontScale="90000"/>
          </a:bodyPr>
          <a:lstStyle/>
          <a:p>
            <a:r>
              <a:rPr lang="id-ID"/>
              <a:t>Urgensi Pengelolaan 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4038600" cy="3975894"/>
          </a:xfrm>
        </p:spPr>
        <p:txBody>
          <a:bodyPr>
            <a:normAutofit fontScale="77500" lnSpcReduction="20000"/>
          </a:bodyPr>
          <a:lstStyle/>
          <a:p>
            <a:r>
              <a:rPr lang="id-ID"/>
              <a:t>Karya tulis yang baik  </a:t>
            </a:r>
          </a:p>
          <a:p>
            <a:pPr lvl="1"/>
            <a:r>
              <a:rPr lang="id-ID"/>
              <a:t>menggunakan referensi kredibel</a:t>
            </a:r>
          </a:p>
          <a:p>
            <a:endParaRPr lang="id-ID"/>
          </a:p>
          <a:p>
            <a:r>
              <a:rPr lang="id-ID"/>
              <a:t>Mengumpulkan Referensi pekerjaan berat </a:t>
            </a:r>
          </a:p>
          <a:p>
            <a:pPr lvl="1"/>
            <a:r>
              <a:rPr lang="id-ID"/>
              <a:t>Waktu dan tenaga</a:t>
            </a:r>
          </a:p>
          <a:p>
            <a:pPr lvl="1"/>
            <a:r>
              <a:rPr lang="id-ID"/>
              <a:t>Terlalu banyak referensi</a:t>
            </a:r>
          </a:p>
          <a:p>
            <a:pPr lvl="1"/>
            <a:r>
              <a:rPr lang="id-ID"/>
              <a:t>Terlalu detil (nama penulis, tahun, judul, penerbit, alamat url, dll</a:t>
            </a:r>
          </a:p>
          <a:p>
            <a:pPr lvl="1"/>
            <a:r>
              <a:rPr lang="id-ID"/>
              <a:t>Bibliografi atau Daftar pustaka (tiba-tiba hilang, keliru)</a:t>
            </a:r>
          </a:p>
          <a:p>
            <a:pPr lvl="1"/>
            <a:endParaRPr lang="id-ID"/>
          </a:p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5" t="12716" r="30264" b="15518"/>
          <a:stretch/>
        </p:blipFill>
        <p:spPr bwMode="auto">
          <a:xfrm>
            <a:off x="4582009" y="843558"/>
            <a:ext cx="2716286" cy="3015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2" t="16978" r="30676" b="14365"/>
          <a:stretch/>
        </p:blipFill>
        <p:spPr bwMode="auto">
          <a:xfrm>
            <a:off x="5940152" y="1851670"/>
            <a:ext cx="2852258" cy="30512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7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id-ID" sz="3200"/>
              <a:t>Instrumen (Aplikasi) yang memudahkan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4038600" cy="4119909"/>
          </a:xfrm>
        </p:spPr>
        <p:txBody>
          <a:bodyPr>
            <a:normAutofit/>
          </a:bodyPr>
          <a:lstStyle/>
          <a:p>
            <a:r>
              <a:rPr lang="id-ID"/>
              <a:t>Instrumen / Beberapa aplikasi atau software pengelolaan referensi antara lain: (</a:t>
            </a:r>
            <a:r>
              <a:rPr lang="id-ID">
                <a:solidFill>
                  <a:srgbClr val="FF0000"/>
                </a:solidFill>
              </a:rPr>
              <a:t>Mendeley</a:t>
            </a:r>
            <a:r>
              <a:rPr lang="id-ID"/>
              <a:t>, </a:t>
            </a:r>
            <a:r>
              <a:rPr lang="id-ID">
                <a:solidFill>
                  <a:srgbClr val="FF0000"/>
                </a:solidFill>
              </a:rPr>
              <a:t>Zotero</a:t>
            </a:r>
            <a:r>
              <a:rPr lang="id-ID"/>
              <a:t>, dan </a:t>
            </a:r>
            <a:r>
              <a:rPr lang="id-ID">
                <a:solidFill>
                  <a:srgbClr val="FF0000"/>
                </a:solidFill>
              </a:rPr>
              <a:t>Endnote</a:t>
            </a:r>
            <a:r>
              <a:rPr lang="id-ID"/>
              <a:t>).</a:t>
            </a:r>
          </a:p>
          <a:p>
            <a:endParaRPr lang="id-ID"/>
          </a:p>
          <a:p>
            <a:r>
              <a:rPr lang="id-ID"/>
              <a:t>Instrumen pengelolaan referensi menjadi kewajiban</a:t>
            </a:r>
          </a:p>
          <a:p>
            <a:endParaRPr lang="id-ID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" r="24342" b="7151"/>
          <a:stretch/>
        </p:blipFill>
        <p:spPr bwMode="auto">
          <a:xfrm>
            <a:off x="6300192" y="1384649"/>
            <a:ext cx="2329981" cy="316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2" t="31530" r="32362" b="31716"/>
          <a:stretch/>
        </p:blipFill>
        <p:spPr bwMode="auto">
          <a:xfrm>
            <a:off x="4491042" y="2251253"/>
            <a:ext cx="2461901" cy="14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35" y="3507854"/>
            <a:ext cx="194421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24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6B1A-FE1E-1009-C71E-A26D8A6B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Mendeley</a:t>
            </a:r>
            <a:endParaRPr lang="en-ID" dirty="0"/>
          </a:p>
        </p:txBody>
      </p:sp>
      <p:pic>
        <p:nvPicPr>
          <p:cNvPr id="1026" name="Picture 2" descr="√ Pilih Mana? Mendeley Desktop VS Mendeley Reference Manager | Sangu Ilmu">
            <a:extLst>
              <a:ext uri="{FF2B5EF4-FFF2-40B4-BE49-F238E27FC236}">
                <a16:creationId xmlns:a16="http://schemas.microsoft.com/office/drawing/2014/main" id="{D346D36A-09DB-C751-5020-DF25C1EF5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0" b="29840"/>
          <a:stretch/>
        </p:blipFill>
        <p:spPr bwMode="auto">
          <a:xfrm>
            <a:off x="762000" y="1419622"/>
            <a:ext cx="76200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8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421</Words>
  <Application>Microsoft Office PowerPoint</Application>
  <PresentationFormat>On-screen Show (16:9)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Mengelola Referensi Dalam Konteks Penulisan Karya Ilmiah</vt:lpstr>
      <vt:lpstr>Sitasi</vt:lpstr>
      <vt:lpstr>Contoh sitasi</vt:lpstr>
      <vt:lpstr>Contoh sitasi</vt:lpstr>
      <vt:lpstr>Sumber referensi</vt:lpstr>
      <vt:lpstr>Fungsi Referensi/Kutipan</vt:lpstr>
      <vt:lpstr>Urgensi Pengelolaan Referensi</vt:lpstr>
      <vt:lpstr>Instrumen (Aplikasi) yang memudahkan</vt:lpstr>
      <vt:lpstr>Mendeley</vt:lpstr>
      <vt:lpstr>PowerPoint Presentation</vt:lpstr>
      <vt:lpstr>Instalasi </vt:lpstr>
      <vt:lpstr>Lihat Spesifikasi/Requirement</vt:lpstr>
      <vt:lpstr>PowerPoint Presentation</vt:lpstr>
      <vt:lpstr>Sign up Elsevier</vt:lpstr>
      <vt:lpstr>PowerPoint Presentation</vt:lpstr>
      <vt:lpstr>PowerPoint Presentation</vt:lpstr>
      <vt:lpstr>Mendeley Reference</vt:lpstr>
      <vt:lpstr>Sync Mendeley Reference Manager dengan Microsoft Word</vt:lpstr>
      <vt:lpstr>Install Ms Word Plugin</vt:lpstr>
      <vt:lpstr>PowerPoint Presentation</vt:lpstr>
      <vt:lpstr>Fungsi Instrumen Pengelola Referensi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Mengelola Referensi Dalam Konteks Penulisan Karya Ilmiah</dc:title>
  <dc:creator>peceex-001</dc:creator>
  <cp:lastModifiedBy>feri a</cp:lastModifiedBy>
  <cp:revision>43</cp:revision>
  <dcterms:created xsi:type="dcterms:W3CDTF">2022-09-25T05:44:14Z</dcterms:created>
  <dcterms:modified xsi:type="dcterms:W3CDTF">2023-09-25T06:24:30Z</dcterms:modified>
</cp:coreProperties>
</file>